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8A2B742-A065-4D41-8B46-DFBB73277063}" type="datetimeFigureOut">
              <a:rPr lang="en-IN" smtClean="0"/>
              <a:t>05-12-2020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3D6-D3E1-4451-9919-CCBB65F435F0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78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B742-A065-4D41-8B46-DFBB73277063}" type="datetimeFigureOut">
              <a:rPr lang="en-IN" smtClean="0"/>
              <a:t>05-12-2020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3D6-D3E1-4451-9919-CCBB65F435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550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B742-A065-4D41-8B46-DFBB73277063}" type="datetimeFigureOut">
              <a:rPr lang="en-IN" smtClean="0"/>
              <a:t>05-12-2020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3D6-D3E1-4451-9919-CCBB65F435F0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8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B742-A065-4D41-8B46-DFBB73277063}" type="datetimeFigureOut">
              <a:rPr lang="en-IN" smtClean="0"/>
              <a:t>05-12-2020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3D6-D3E1-4451-9919-CCBB65F435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542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B742-A065-4D41-8B46-DFBB73277063}" type="datetimeFigureOut">
              <a:rPr lang="en-IN" smtClean="0"/>
              <a:t>05-12-2020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3D6-D3E1-4451-9919-CCBB65F435F0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35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B742-A065-4D41-8B46-DFBB73277063}" type="datetimeFigureOut">
              <a:rPr lang="en-IN" smtClean="0"/>
              <a:t>05-12-2020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3D6-D3E1-4451-9919-CCBB65F435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603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B742-A065-4D41-8B46-DFBB73277063}" type="datetimeFigureOut">
              <a:rPr lang="en-IN" smtClean="0"/>
              <a:t>05-12-2020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3D6-D3E1-4451-9919-CCBB65F435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822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B742-A065-4D41-8B46-DFBB73277063}" type="datetimeFigureOut">
              <a:rPr lang="en-IN" smtClean="0"/>
              <a:t>05-12-2020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3D6-D3E1-4451-9919-CCBB65F435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014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B742-A065-4D41-8B46-DFBB73277063}" type="datetimeFigureOut">
              <a:rPr lang="en-IN" smtClean="0"/>
              <a:t>05-12-2020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3D6-D3E1-4451-9919-CCBB65F435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26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B742-A065-4D41-8B46-DFBB73277063}" type="datetimeFigureOut">
              <a:rPr lang="en-IN" smtClean="0"/>
              <a:t>05-12-2020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3D6-D3E1-4451-9919-CCBB65F435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03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B742-A065-4D41-8B46-DFBB73277063}" type="datetimeFigureOut">
              <a:rPr lang="en-IN" smtClean="0"/>
              <a:t>05-12-2020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43D6-D3E1-4451-9919-CCBB65F435F0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64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8A2B742-A065-4D41-8B46-DFBB73277063}" type="datetimeFigureOut">
              <a:rPr lang="en-IN" smtClean="0"/>
              <a:t>05-12-2020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6443D6-D3E1-4451-9919-CCBB65F435F0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75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en-IN" sz="4800" dirty="0">
                <a:solidFill>
                  <a:srgbClr val="FFFFFF"/>
                </a:solidFill>
              </a:rPr>
              <a:t>UNIT –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en-IN" sz="3600" b="1" dirty="0">
                <a:solidFill>
                  <a:srgbClr val="FFFFFF"/>
                </a:solidFill>
              </a:rPr>
              <a:t>AGRICULTURE PRODUCTIVITY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2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544004"/>
            <a:ext cx="6353967" cy="88247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IN" dirty="0"/>
              <a:t>Key Issues and Challenges </a:t>
            </a:r>
            <a:br>
              <a:rPr lang="en-IN" dirty="0"/>
            </a:br>
            <a:r>
              <a:rPr lang="en-IN" dirty="0"/>
              <a:t>Slow down in agricultural GDP</a:t>
            </a:r>
            <a:endParaRPr lang="en-IN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743" y="2826318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Challenges of agriculture income </a:t>
            </a:r>
          </a:p>
          <a:p>
            <a:pPr lvl="0"/>
            <a:r>
              <a:rPr lang="en-IN" sz="2000" dirty="0"/>
              <a:t>Income from agriculture production </a:t>
            </a:r>
          </a:p>
          <a:p>
            <a:pPr lvl="0"/>
            <a:r>
              <a:rPr lang="en-IN" sz="2000" dirty="0"/>
              <a:t>Income from allied activities </a:t>
            </a:r>
          </a:p>
          <a:p>
            <a:pPr lvl="0"/>
            <a:r>
              <a:rPr lang="en-IN" sz="2000" dirty="0"/>
              <a:t>Income from bi-product </a:t>
            </a:r>
          </a:p>
          <a:p>
            <a:pPr lvl="0"/>
            <a:r>
              <a:rPr lang="en-IN" sz="2000" dirty="0"/>
              <a:t>Income from natural resource </a:t>
            </a:r>
          </a:p>
          <a:p>
            <a:pPr marL="400050" lvl="0" indent="-400050">
              <a:buAutoNum type="romanUcPeriod"/>
            </a:pPr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2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544004"/>
            <a:ext cx="6353967" cy="88247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IN" dirty="0"/>
              <a:t>Key Issues and Challenges </a:t>
            </a:r>
            <a:br>
              <a:rPr lang="en-IN" dirty="0"/>
            </a:br>
            <a:r>
              <a:rPr lang="en-IN" dirty="0"/>
              <a:t>Slow down in agricultural GDP</a:t>
            </a:r>
            <a:endParaRPr lang="en-IN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8077" y="2464859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How to face challenges </a:t>
            </a:r>
          </a:p>
          <a:p>
            <a:pPr lvl="0"/>
            <a:r>
              <a:rPr lang="en-IN" sz="2000" dirty="0"/>
              <a:t>Infrastructure for production </a:t>
            </a:r>
          </a:p>
          <a:p>
            <a:pPr lvl="0"/>
            <a:r>
              <a:rPr lang="en-IN" sz="2000" dirty="0"/>
              <a:t>-roads, transport etc. </a:t>
            </a:r>
          </a:p>
          <a:p>
            <a:pPr lvl="0"/>
            <a:r>
              <a:rPr lang="en-IN" sz="2000" dirty="0"/>
              <a:t>-knowledge Research, Advisory service etc. </a:t>
            </a:r>
          </a:p>
          <a:p>
            <a:pPr lvl="0"/>
            <a:r>
              <a:rPr lang="en-IN" sz="2000" dirty="0"/>
              <a:t>-service machinery, marketing </a:t>
            </a:r>
          </a:p>
          <a:p>
            <a:pPr lvl="0"/>
            <a:r>
              <a:rPr lang="en-IN" sz="2000" dirty="0"/>
              <a:t>-information and communication technology </a:t>
            </a:r>
          </a:p>
          <a:p>
            <a:pPr lvl="0"/>
            <a:r>
              <a:rPr lang="en-IN" sz="2000" dirty="0"/>
              <a:t>Life quality in rural areas </a:t>
            </a:r>
          </a:p>
          <a:p>
            <a:pPr lvl="0"/>
            <a:r>
              <a:rPr lang="en-IN" sz="2000" dirty="0"/>
              <a:t>Provide different government subsidies </a:t>
            </a:r>
          </a:p>
          <a:p>
            <a:pPr lvl="0"/>
            <a:r>
              <a:rPr lang="en-IN" sz="2000" dirty="0"/>
              <a:t>Easy access to bank loan</a:t>
            </a:r>
          </a:p>
          <a:p>
            <a:pPr lvl="0"/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9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13341"/>
            <a:ext cx="6353967" cy="88247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IN" dirty="0"/>
              <a:t>Integrated Farm Management</a:t>
            </a:r>
            <a:endParaRPr lang="en-IN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8077" y="2479044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dirty="0"/>
              <a:t>Integrated Farm Management (IFM) is an approach </a:t>
            </a:r>
            <a:br>
              <a:rPr lang="en-IN" dirty="0"/>
            </a:br>
            <a:r>
              <a:rPr lang="en-IN" dirty="0"/>
              <a:t>that provides </a:t>
            </a:r>
          </a:p>
          <a:p>
            <a:pPr lvl="0"/>
            <a:r>
              <a:rPr lang="en-IN" dirty="0"/>
              <a:t>It combines the best of traditional farming </a:t>
            </a:r>
            <a:br>
              <a:rPr lang="en-IN" dirty="0"/>
            </a:br>
            <a:r>
              <a:rPr lang="en-IN" dirty="0"/>
              <a:t>methods with modern technology, allowing farmers  to manage their farms in an informed,  professional and caring way. </a:t>
            </a:r>
          </a:p>
          <a:p>
            <a:pPr lvl="0"/>
            <a:r>
              <a:rPr lang="en-IN" dirty="0"/>
              <a:t>Traditional farming methods include crop  rotations, animal production, poultry and  fisheries would necessary to keep animals and  crops healthy. </a:t>
            </a:r>
          </a:p>
          <a:p>
            <a:pPr lvl="0"/>
            <a:r>
              <a:rPr lang="en-IN" dirty="0"/>
              <a:t>IFM ensures the highest standards of food  production with the minimum environmental impact,  a 'win </a:t>
            </a:r>
            <a:r>
              <a:rPr lang="en-IN" dirty="0" err="1"/>
              <a:t>win</a:t>
            </a:r>
            <a:r>
              <a:rPr lang="en-IN" dirty="0"/>
              <a:t>' situation. </a:t>
            </a:r>
          </a:p>
          <a:p>
            <a:pPr lvl="0"/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93892"/>
            <a:ext cx="6353967" cy="934729"/>
          </a:xfrm>
        </p:spPr>
        <p:txBody>
          <a:bodyPr anchor="b">
            <a:normAutofit fontScale="90000"/>
          </a:bodyPr>
          <a:lstStyle/>
          <a:p>
            <a:pPr lvl="0"/>
            <a:r>
              <a:rPr lang="en-IN" dirty="0"/>
              <a:t>Key principles of Integrated Farm Management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3" y="2295601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A commitment to good husbandry and animal </a:t>
            </a:r>
            <a:br>
              <a:rPr lang="en-IN" sz="2000" dirty="0"/>
            </a:br>
            <a:r>
              <a:rPr lang="en-IN" sz="2000" dirty="0"/>
              <a:t>welfare  Efficient soil management and appropriate </a:t>
            </a:r>
            <a:br>
              <a:rPr lang="en-IN" sz="2000" dirty="0"/>
            </a:br>
            <a:r>
              <a:rPr lang="en-IN" sz="2000" dirty="0"/>
              <a:t>cultivation techniques  The use of crop rotations </a:t>
            </a:r>
          </a:p>
          <a:p>
            <a:pPr lvl="0"/>
            <a:r>
              <a:rPr lang="en-IN" sz="2000" dirty="0"/>
              <a:t>Minimum reliance on crop protection chemicals </a:t>
            </a:r>
            <a:br>
              <a:rPr lang="en-IN" sz="2000" dirty="0"/>
            </a:br>
            <a:r>
              <a:rPr lang="en-IN" sz="2000" dirty="0"/>
              <a:t>and fertilisers Careful choice of seed varieties </a:t>
            </a:r>
          </a:p>
          <a:p>
            <a:pPr lvl="0"/>
            <a:r>
              <a:rPr lang="en-IN" sz="2000" dirty="0"/>
              <a:t>Maintenance of the landscape and rural  communities  Enhancement of wildlife habitats  A commitment to team spirit based on  communication, training and involvement </a:t>
            </a:r>
          </a:p>
          <a:p>
            <a:pPr lvl="0"/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4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93892"/>
            <a:ext cx="6353967" cy="934729"/>
          </a:xfrm>
        </p:spPr>
        <p:txBody>
          <a:bodyPr anchor="b">
            <a:normAutofit fontScale="90000"/>
          </a:bodyPr>
          <a:lstStyle/>
          <a:p>
            <a:pPr lvl="0"/>
            <a:r>
              <a:rPr lang="en-IN" dirty="0"/>
              <a:t>Advantages of integrated farm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3" y="2295601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To good husbandry and animal welfare </a:t>
            </a:r>
          </a:p>
          <a:p>
            <a:pPr lvl="0"/>
            <a:r>
              <a:rPr lang="en-IN" sz="2000" dirty="0"/>
              <a:t>To know the cropping and environmental risks on </a:t>
            </a:r>
            <a:br>
              <a:rPr lang="en-IN" sz="2000" dirty="0"/>
            </a:br>
            <a:r>
              <a:rPr lang="en-IN" sz="2000" dirty="0"/>
              <a:t>the farm. </a:t>
            </a:r>
          </a:p>
          <a:p>
            <a:pPr lvl="0"/>
            <a:r>
              <a:rPr lang="en-IN" sz="2000" dirty="0"/>
              <a:t>To minimise the use of fertilisers, crop </a:t>
            </a:r>
            <a:br>
              <a:rPr lang="en-IN" sz="2000" dirty="0"/>
            </a:br>
            <a:r>
              <a:rPr lang="en-IN" sz="2000" dirty="0"/>
              <a:t>protection chemicals, and fuels </a:t>
            </a:r>
          </a:p>
          <a:p>
            <a:pPr lvl="0"/>
            <a:r>
              <a:rPr lang="en-IN" sz="2000" dirty="0"/>
              <a:t>To maintain the soil and its fertility </a:t>
            </a:r>
          </a:p>
          <a:p>
            <a:pPr lvl="0"/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65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93892"/>
            <a:ext cx="6353967" cy="934729"/>
          </a:xfrm>
        </p:spPr>
        <p:txBody>
          <a:bodyPr anchor="b">
            <a:normAutofit fontScale="90000"/>
          </a:bodyPr>
          <a:lstStyle/>
          <a:p>
            <a:pPr lvl="0"/>
            <a:r>
              <a:rPr lang="en-IN" dirty="0"/>
              <a:t>Advantages of integrated farm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8077" y="2627390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To improve wildlife habitats appropriate to the </a:t>
            </a:r>
            <a:br>
              <a:rPr lang="en-IN" sz="2000" dirty="0"/>
            </a:br>
            <a:r>
              <a:rPr lang="en-IN" sz="2000" dirty="0"/>
              <a:t>farm concerned </a:t>
            </a:r>
          </a:p>
          <a:p>
            <a:pPr lvl="0"/>
            <a:r>
              <a:rPr lang="en-IN" sz="2000" dirty="0"/>
              <a:t>To maintain and improve landscape and farm </a:t>
            </a:r>
            <a:br>
              <a:rPr lang="en-IN" sz="2000" dirty="0"/>
            </a:br>
            <a:r>
              <a:rPr lang="en-IN" sz="2000" dirty="0"/>
              <a:t>buildings </a:t>
            </a:r>
          </a:p>
          <a:p>
            <a:pPr lvl="0"/>
            <a:r>
              <a:rPr lang="en-IN" sz="2000" dirty="0"/>
              <a:t>To continuous farm income of farmer </a:t>
            </a:r>
          </a:p>
          <a:p>
            <a:pPr lvl="0"/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9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93892"/>
            <a:ext cx="6353967" cy="934729"/>
          </a:xfrm>
        </p:spPr>
        <p:txBody>
          <a:bodyPr anchor="b">
            <a:normAutofit fontScale="90000"/>
          </a:bodyPr>
          <a:lstStyle/>
          <a:p>
            <a:pPr lvl="0"/>
            <a:r>
              <a:rPr lang="en-IN" dirty="0"/>
              <a:t>Advantages of integrated farm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8077" y="2779964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To regulate repayment due to continuous source </a:t>
            </a:r>
            <a:br>
              <a:rPr lang="en-IN" sz="2000" dirty="0"/>
            </a:br>
            <a:r>
              <a:rPr lang="en-IN" sz="2000" dirty="0"/>
              <a:t>of money </a:t>
            </a:r>
          </a:p>
          <a:p>
            <a:pPr lvl="0"/>
            <a:r>
              <a:rPr lang="en-IN" sz="2000" dirty="0"/>
              <a:t>Less chances of failure of our project </a:t>
            </a:r>
          </a:p>
          <a:p>
            <a:pPr lvl="0"/>
            <a:r>
              <a:rPr lang="en-IN" sz="2000" dirty="0"/>
              <a:t>To improve farmers life style </a:t>
            </a:r>
          </a:p>
          <a:p>
            <a:pPr lvl="0"/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3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93892"/>
            <a:ext cx="6655734" cy="934729"/>
          </a:xfrm>
        </p:spPr>
        <p:txBody>
          <a:bodyPr anchor="b">
            <a:normAutofit fontScale="90000"/>
          </a:bodyPr>
          <a:lstStyle/>
          <a:p>
            <a:pPr lvl="0"/>
            <a:r>
              <a:rPr lang="en-IN" dirty="0"/>
              <a:t>INNOVATION IN AGRICULTURAL LENDING BY BANKS FARM CREDIT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8077" y="2925738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To facilitate this inevitable </a:t>
            </a:r>
            <a:br>
              <a:rPr lang="en-IN" sz="2000" dirty="0"/>
            </a:br>
            <a:r>
              <a:rPr lang="en-IN" sz="2000" dirty="0"/>
              <a:t>progress, there is need for a national grid of </a:t>
            </a:r>
            <a:br>
              <a:rPr lang="en-IN" sz="2000" dirty="0"/>
            </a:br>
            <a:r>
              <a:rPr lang="en-IN" sz="2000" dirty="0"/>
              <a:t>formal and institutional credit mechanisms which </a:t>
            </a:r>
            <a:br>
              <a:rPr lang="en-IN" sz="2000" dirty="0"/>
            </a:br>
            <a:r>
              <a:rPr lang="en-IN" sz="2000" dirty="0"/>
              <a:t>can ensure the availability of credit to small </a:t>
            </a:r>
            <a:br>
              <a:rPr lang="en-IN" sz="2000" dirty="0"/>
            </a:br>
            <a:r>
              <a:rPr lang="en-IN" sz="2000" dirty="0"/>
              <a:t>and marginal farm families at the right time, </a:t>
            </a:r>
            <a:br>
              <a:rPr lang="en-IN" sz="2000" dirty="0"/>
            </a:br>
            <a:r>
              <a:rPr lang="en-IN" sz="2000" dirty="0"/>
              <a:t>place and extent. </a:t>
            </a:r>
          </a:p>
          <a:p>
            <a:pPr lvl="0"/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18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93892"/>
            <a:ext cx="6655734" cy="934729"/>
          </a:xfrm>
        </p:spPr>
        <p:txBody>
          <a:bodyPr anchor="b">
            <a:normAutofit fontScale="90000"/>
          </a:bodyPr>
          <a:lstStyle/>
          <a:p>
            <a:pPr lvl="0"/>
            <a:r>
              <a:rPr lang="en-IN" dirty="0"/>
              <a:t>INNOVATION IN AGRICULTURAL LENDING BY BANKS FARM CREDIT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8077" y="2925738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MICROFINANCE- Self-Help Groups (SHGs), a means of </a:t>
            </a:r>
            <a:br>
              <a:rPr lang="en-IN" sz="2000" dirty="0"/>
            </a:br>
            <a:r>
              <a:rPr lang="en-IN" sz="2000" dirty="0"/>
              <a:t>reaching rural women with savings and credit </a:t>
            </a:r>
            <a:br>
              <a:rPr lang="en-IN" sz="2000" dirty="0"/>
            </a:br>
            <a:r>
              <a:rPr lang="en-IN" sz="2000" dirty="0"/>
              <a:t>services, have taken off dramatically in India, </a:t>
            </a:r>
            <a:br>
              <a:rPr lang="en-IN" sz="2000" dirty="0"/>
            </a:br>
            <a:r>
              <a:rPr lang="en-IN" sz="2000" dirty="0"/>
              <a:t>where an estimated 25 million women are members. </a:t>
            </a:r>
          </a:p>
          <a:p>
            <a:pPr lvl="0"/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7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93892"/>
            <a:ext cx="6655734" cy="934729"/>
          </a:xfrm>
        </p:spPr>
        <p:txBody>
          <a:bodyPr anchor="b">
            <a:normAutofit fontScale="90000"/>
          </a:bodyPr>
          <a:lstStyle/>
          <a:p>
            <a:pPr lvl="0"/>
            <a:r>
              <a:rPr lang="en-IN" dirty="0"/>
              <a:t>INNOVATION IN AGRICULTURAL LENDING BY BANKS FARM CREDIT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8077" y="2925738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VENDOR FINANCING- A loan from one company to </a:t>
            </a:r>
            <a:br>
              <a:rPr lang="en-IN" sz="2000" dirty="0"/>
            </a:br>
            <a:r>
              <a:rPr lang="en-IN" sz="2000" dirty="0"/>
              <a:t>another which is used to buy goods from the </a:t>
            </a:r>
            <a:br>
              <a:rPr lang="en-IN" sz="2000" dirty="0"/>
            </a:br>
            <a:r>
              <a:rPr lang="en-IN" sz="2000" dirty="0"/>
              <a:t>company providing the loan. In this way, the </a:t>
            </a:r>
            <a:br>
              <a:rPr lang="en-IN" sz="2000" dirty="0"/>
            </a:br>
            <a:r>
              <a:rPr lang="en-IN" sz="2000" dirty="0"/>
              <a:t>vendor increases sales, earns interest, and may </a:t>
            </a:r>
            <a:br>
              <a:rPr lang="en-IN" sz="2000" dirty="0"/>
            </a:br>
            <a:r>
              <a:rPr lang="en-IN" sz="2000" dirty="0"/>
              <a:t>sometimes also acquire an interest in the </a:t>
            </a:r>
            <a:br>
              <a:rPr lang="en-IN" sz="2000" dirty="0"/>
            </a:br>
            <a:r>
              <a:rPr lang="en-IN" sz="2000" dirty="0"/>
              <a:t>customer. </a:t>
            </a:r>
          </a:p>
          <a:p>
            <a:pPr lvl="0"/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7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2"/>
            <a:ext cx="6353967" cy="882474"/>
          </a:xfrm>
        </p:spPr>
        <p:txBody>
          <a:bodyPr anchor="b">
            <a:normAutofit/>
          </a:bodyPr>
          <a:lstStyle/>
          <a:p>
            <a:pPr algn="l"/>
            <a:r>
              <a:rPr lang="en-IN" dirty="0"/>
              <a:t>Introduction</a:t>
            </a:r>
            <a:endParaRPr lang="en-IN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2295601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Three indices of agricultural productivity land </a:t>
            </a:r>
            <a:br>
              <a:rPr lang="en-IN" sz="2000" dirty="0"/>
            </a:br>
            <a:r>
              <a:rPr lang="en-IN" sz="2000" dirty="0"/>
              <a:t>productivity, labour productivity and aggregate </a:t>
            </a:r>
            <a:br>
              <a:rPr lang="en-IN" sz="2000" dirty="0"/>
            </a:br>
            <a:r>
              <a:rPr lang="en-IN" sz="2000" dirty="0"/>
              <a:t>productivity have been employed to measure </a:t>
            </a:r>
            <a:br>
              <a:rPr lang="en-IN" sz="2000" dirty="0"/>
            </a:br>
            <a:r>
              <a:rPr lang="en-IN" sz="2000" dirty="0"/>
              <a:t>productivity patterns in India. </a:t>
            </a:r>
          </a:p>
          <a:p>
            <a:r>
              <a:rPr lang="en-IN" sz="2000" dirty="0"/>
              <a:t>The spatial variation of land productivity is </a:t>
            </a:r>
            <a:br>
              <a:rPr lang="en-IN" sz="2000" dirty="0"/>
            </a:br>
            <a:r>
              <a:rPr lang="en-IN" sz="2000" dirty="0"/>
              <a:t>positively related to fertilizer use, irrigation, </a:t>
            </a:r>
            <a:br>
              <a:rPr lang="en-IN" sz="2000" dirty="0"/>
            </a:br>
            <a:r>
              <a:rPr lang="en-IN" sz="2000" dirty="0"/>
              <a:t>and urban-industrial development and is </a:t>
            </a:r>
            <a:br>
              <a:rPr lang="en-IN" sz="2000" dirty="0"/>
            </a:br>
            <a:r>
              <a:rPr lang="en-IN" sz="2000" dirty="0"/>
              <a:t>negatively related to population density</a:t>
            </a:r>
            <a:endParaRPr lang="en-IN" sz="2000" b="1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2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93892"/>
            <a:ext cx="6655734" cy="934729"/>
          </a:xfrm>
        </p:spPr>
        <p:txBody>
          <a:bodyPr anchor="b">
            <a:normAutofit/>
          </a:bodyPr>
          <a:lstStyle/>
          <a:p>
            <a:pPr lvl="0"/>
            <a:r>
              <a:rPr lang="en-IN" dirty="0"/>
              <a:t>FUTURE TRENDS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8077" y="3084764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We should find a way of providing support to a </a:t>
            </a:r>
            <a:br>
              <a:rPr lang="en-IN" sz="2000" dirty="0"/>
            </a:br>
            <a:r>
              <a:rPr lang="en-IN" sz="2000" dirty="0"/>
              <a:t>group of farming families organised on the basis </a:t>
            </a:r>
            <a:br>
              <a:rPr lang="en-IN" sz="2000" dirty="0"/>
            </a:br>
            <a:r>
              <a:rPr lang="en-IN" sz="2000" dirty="0"/>
              <a:t>of market driven farming enterprises. </a:t>
            </a:r>
          </a:p>
          <a:p>
            <a:pPr lvl="0"/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25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93892"/>
            <a:ext cx="6655734" cy="934729"/>
          </a:xfrm>
        </p:spPr>
        <p:txBody>
          <a:bodyPr anchor="b">
            <a:normAutofit/>
          </a:bodyPr>
          <a:lstStyle/>
          <a:p>
            <a:pPr lvl="0"/>
            <a:r>
              <a:rPr lang="en-IN" dirty="0"/>
              <a:t>FUTURE TRENDS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8077" y="2965495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Self-help groups (SHGs) need to be given not </a:t>
            </a:r>
            <a:br>
              <a:rPr lang="en-IN" sz="2000" dirty="0"/>
            </a:br>
            <a:r>
              <a:rPr lang="en-IN" sz="2000" dirty="0"/>
              <a:t>only credit, but also the needed support services </a:t>
            </a:r>
            <a:br>
              <a:rPr lang="en-IN" sz="2000" dirty="0"/>
            </a:br>
            <a:r>
              <a:rPr lang="en-IN" sz="2000" dirty="0"/>
              <a:t>which will make the credit yield the desired </a:t>
            </a:r>
            <a:br>
              <a:rPr lang="en-IN" sz="2000" dirty="0"/>
            </a:br>
            <a:r>
              <a:rPr lang="en-IN" sz="2000" dirty="0"/>
              <a:t>benefit. </a:t>
            </a:r>
          </a:p>
          <a:p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8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93892"/>
            <a:ext cx="6655734" cy="934729"/>
          </a:xfrm>
        </p:spPr>
        <p:txBody>
          <a:bodyPr anchor="b">
            <a:normAutofit/>
          </a:bodyPr>
          <a:lstStyle/>
          <a:p>
            <a:pPr lvl="0"/>
            <a:r>
              <a:rPr lang="en-IN" dirty="0"/>
              <a:t>FUTURE TRENDS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3175" y="3151025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Community Banking Systems to support SHGs are </a:t>
            </a:r>
            <a:br>
              <a:rPr lang="en-IN" sz="2000" dirty="0"/>
            </a:br>
            <a:r>
              <a:rPr lang="en-IN" sz="2000" dirty="0"/>
              <a:t>also important to reduce the transaction cost and </a:t>
            </a:r>
            <a:br>
              <a:rPr lang="en-IN" sz="2000" dirty="0"/>
            </a:br>
            <a:r>
              <a:rPr lang="en-IN" sz="2000" dirty="0"/>
              <a:t>ensure timely availability of the needed credit.</a:t>
            </a:r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89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93892"/>
            <a:ext cx="6655734" cy="934729"/>
          </a:xfrm>
        </p:spPr>
        <p:txBody>
          <a:bodyPr anchor="b">
            <a:normAutofit/>
          </a:bodyPr>
          <a:lstStyle/>
          <a:p>
            <a:pPr lvl="0"/>
            <a:r>
              <a:rPr lang="en-IN" dirty="0"/>
              <a:t>FUTURE TRENDS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8077" y="2627390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Micro-enterprises supported by micro-credit have </a:t>
            </a:r>
            <a:br>
              <a:rPr lang="en-IN" sz="2000" dirty="0"/>
            </a:br>
            <a:r>
              <a:rPr lang="en-IN" sz="2000" dirty="0"/>
              <a:t>now become the new mantra for poverty </a:t>
            </a:r>
            <a:br>
              <a:rPr lang="en-IN" sz="2000" dirty="0"/>
            </a:br>
            <a:r>
              <a:rPr lang="en-IN" sz="2000" dirty="0"/>
              <a:t>alleviation. </a:t>
            </a:r>
          </a:p>
          <a:p>
            <a:pPr lvl="0"/>
            <a:r>
              <a:rPr lang="en-IN" sz="2000" dirty="0"/>
              <a:t>Unfortunately, macro economic policies, </a:t>
            </a:r>
            <a:br>
              <a:rPr lang="en-IN" sz="2000" dirty="0"/>
            </a:br>
            <a:r>
              <a:rPr lang="en-IN" sz="2000" dirty="0"/>
              <a:t>particularly import policies were often not </a:t>
            </a:r>
            <a:br>
              <a:rPr lang="en-IN" sz="2000" dirty="0"/>
            </a:br>
            <a:r>
              <a:rPr lang="en-IN" sz="2000" dirty="0"/>
              <a:t>designed to ensure the survival of micro </a:t>
            </a:r>
            <a:br>
              <a:rPr lang="en-IN" sz="2000" dirty="0"/>
            </a:br>
            <a:r>
              <a:rPr lang="en-IN" sz="2000" dirty="0"/>
              <a:t>enterprises.</a:t>
            </a:r>
          </a:p>
          <a:p>
            <a:pPr lvl="0"/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57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93892"/>
            <a:ext cx="6655734" cy="934729"/>
          </a:xfrm>
        </p:spPr>
        <p:txBody>
          <a:bodyPr anchor="b">
            <a:normAutofit/>
          </a:bodyPr>
          <a:lstStyle/>
          <a:p>
            <a:pPr lvl="0"/>
            <a:r>
              <a:rPr lang="en-IN" dirty="0"/>
              <a:t>FUTURE TRENDS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8077" y="3051459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Therefore, there is need for harmony among </a:t>
            </a:r>
            <a:br>
              <a:rPr lang="en-IN" sz="2000" dirty="0"/>
            </a:br>
            <a:r>
              <a:rPr lang="en-IN" sz="2000" dirty="0"/>
              <a:t>policies for credit, trade and infrastructure </a:t>
            </a:r>
            <a:br>
              <a:rPr lang="en-IN" sz="2000" dirty="0"/>
            </a:br>
            <a:r>
              <a:rPr lang="en-IN" sz="2000" dirty="0"/>
              <a:t>development.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7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93892"/>
            <a:ext cx="6655734" cy="934729"/>
          </a:xfrm>
        </p:spPr>
        <p:txBody>
          <a:bodyPr anchor="b">
            <a:normAutofit/>
          </a:bodyPr>
          <a:lstStyle/>
          <a:p>
            <a:pPr lvl="0"/>
            <a:r>
              <a:rPr lang="en-IN" dirty="0"/>
              <a:t>FUTURE TRENDS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6101" y="2971946"/>
            <a:ext cx="6224260" cy="1493862"/>
          </a:xfrm>
        </p:spPr>
        <p:txBody>
          <a:bodyPr anchor="t">
            <a:noAutofit/>
          </a:bodyPr>
          <a:lstStyle/>
          <a:p>
            <a:r>
              <a:rPr lang="en-IN" sz="2000" dirty="0"/>
              <a:t>The Reserve Bank of India (RBI) can only </a:t>
            </a:r>
            <a:br>
              <a:rPr lang="en-IN" sz="2000" dirty="0"/>
            </a:br>
            <a:r>
              <a:rPr lang="en-IN" sz="2000" dirty="0"/>
              <a:t>announce credit policies. They often fail in </a:t>
            </a:r>
            <a:br>
              <a:rPr lang="en-IN" sz="2000" dirty="0"/>
            </a:br>
            <a:r>
              <a:rPr lang="en-IN" sz="2000" dirty="0"/>
              <a:t>conferring the desired benefits because of the </a:t>
            </a:r>
            <a:br>
              <a:rPr lang="en-IN" sz="2000" dirty="0"/>
            </a:br>
            <a:r>
              <a:rPr lang="en-IN" sz="2000" dirty="0"/>
              <a:t>absence of horizontal linkages among production </a:t>
            </a:r>
            <a:br>
              <a:rPr lang="en-IN" sz="2000" dirty="0"/>
            </a:br>
            <a:r>
              <a:rPr lang="en-IN" sz="2000" dirty="0"/>
              <a:t>and marketing factors which alone can make credit</a:t>
            </a:r>
            <a:br>
              <a:rPr lang="en-IN" sz="2400" dirty="0"/>
            </a:br>
            <a:endParaRPr lang="en-IN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62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93892"/>
            <a:ext cx="6655734" cy="934729"/>
          </a:xfrm>
        </p:spPr>
        <p:txBody>
          <a:bodyPr anchor="b">
            <a:normAutofit/>
          </a:bodyPr>
          <a:lstStyle/>
          <a:p>
            <a:pPr lvl="0"/>
            <a:r>
              <a:rPr lang="en-IN" dirty="0"/>
              <a:t>FUTURE TRENDS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6101" y="2971946"/>
            <a:ext cx="6224260" cy="1493862"/>
          </a:xfrm>
        </p:spPr>
        <p:txBody>
          <a:bodyPr anchor="t">
            <a:noAutofit/>
          </a:bodyPr>
          <a:lstStyle/>
          <a:p>
            <a:r>
              <a:rPr lang="en-IN" sz="2000" dirty="0"/>
              <a:t>The Reserve Bank of India (RBI) can only </a:t>
            </a:r>
            <a:br>
              <a:rPr lang="en-IN" sz="2000" dirty="0"/>
            </a:br>
            <a:r>
              <a:rPr lang="en-IN" sz="2000" dirty="0"/>
              <a:t>announce credit policies. They often fail in </a:t>
            </a:r>
            <a:br>
              <a:rPr lang="en-IN" sz="2000" dirty="0"/>
            </a:br>
            <a:r>
              <a:rPr lang="en-IN" sz="2000" dirty="0"/>
              <a:t>conferring the desired benefits because of the </a:t>
            </a:r>
            <a:br>
              <a:rPr lang="en-IN" sz="2000" dirty="0"/>
            </a:br>
            <a:r>
              <a:rPr lang="en-IN" sz="2000" dirty="0"/>
              <a:t>absence of horizontal linkages among production </a:t>
            </a:r>
            <a:br>
              <a:rPr lang="en-IN" sz="2000" dirty="0"/>
            </a:br>
            <a:r>
              <a:rPr lang="en-IN" sz="2000" dirty="0"/>
              <a:t>and marketing factors which alone can make credit </a:t>
            </a:r>
          </a:p>
          <a:p>
            <a:r>
              <a:rPr lang="en-IN" sz="2000" dirty="0"/>
              <a:t>a powerful instrument for agricultural advance </a:t>
            </a:r>
            <a:br>
              <a:rPr lang="en-IN" sz="2000" dirty="0"/>
            </a:br>
            <a:r>
              <a:rPr lang="en-IN" sz="2000" dirty="0"/>
              <a:t>and agrarian prosperity. </a:t>
            </a:r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47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93892"/>
            <a:ext cx="6655734" cy="934729"/>
          </a:xfrm>
        </p:spPr>
        <p:txBody>
          <a:bodyPr anchor="b">
            <a:normAutofit/>
          </a:bodyPr>
          <a:lstStyle/>
          <a:p>
            <a:pPr lvl="0"/>
            <a:r>
              <a:rPr lang="en-IN" dirty="0"/>
              <a:t>FUTURE TRENDS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6101" y="2971946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For sustainable food security, it is inevitable </a:t>
            </a:r>
            <a:br>
              <a:rPr lang="en-IN" sz="2000" dirty="0"/>
            </a:br>
            <a:r>
              <a:rPr lang="en-IN" sz="2000" dirty="0"/>
              <a:t>to increase productivity in perpetuity without </a:t>
            </a:r>
            <a:br>
              <a:rPr lang="en-IN" sz="2000" dirty="0"/>
            </a:br>
            <a:r>
              <a:rPr lang="en-IN" sz="2000" dirty="0"/>
              <a:t>associated ecological and/or social harm, a </a:t>
            </a:r>
            <a:br>
              <a:rPr lang="en-IN" sz="2000" dirty="0"/>
            </a:br>
            <a:r>
              <a:rPr lang="en-IN" sz="2000" dirty="0"/>
              <a:t>phenomenon termed as ever-green revolution. </a:t>
            </a:r>
          </a:p>
          <a:p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72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370" y="1093892"/>
            <a:ext cx="6655734" cy="934729"/>
          </a:xfrm>
        </p:spPr>
        <p:txBody>
          <a:bodyPr anchor="b">
            <a:normAutofit/>
          </a:bodyPr>
          <a:lstStyle/>
          <a:p>
            <a:pPr lvl="0"/>
            <a:r>
              <a:rPr lang="en-IN" dirty="0"/>
              <a:t>FUTURE TRENDS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6101" y="2971946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Rural India is crying for attention with </a:t>
            </a:r>
            <a:br>
              <a:rPr lang="en-IN" sz="2000" dirty="0"/>
            </a:br>
            <a:r>
              <a:rPr lang="en-IN" sz="2000" dirty="0"/>
              <a:t>reference to basic infrastructure relating to </a:t>
            </a:r>
            <a:br>
              <a:rPr lang="en-IN" sz="2000" dirty="0"/>
            </a:br>
            <a:r>
              <a:rPr lang="en-IN" sz="2000" dirty="0"/>
              <a:t>power, communication, storage, processing and </a:t>
            </a:r>
            <a:br>
              <a:rPr lang="en-IN" sz="2000" dirty="0"/>
            </a:br>
            <a:r>
              <a:rPr lang="en-IN" sz="2000" dirty="0"/>
              <a:t>marketing. Factor productivity is coming down and </a:t>
            </a:r>
            <a:br>
              <a:rPr lang="en-IN" sz="2000" dirty="0"/>
            </a:br>
            <a:r>
              <a:rPr lang="en-IN" sz="2000" dirty="0"/>
              <a:t>the cost of production is going up.</a:t>
            </a:r>
          </a:p>
          <a:p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2"/>
            <a:ext cx="6353967" cy="882474"/>
          </a:xfrm>
        </p:spPr>
        <p:txBody>
          <a:bodyPr anchor="b">
            <a:normAutofit/>
          </a:bodyPr>
          <a:lstStyle/>
          <a:p>
            <a:pPr algn="l"/>
            <a:r>
              <a:rPr lang="en-IN" dirty="0"/>
              <a:t>Introduction</a:t>
            </a:r>
            <a:endParaRPr lang="en-IN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2295601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Aggregate productivity is positively associated </a:t>
            </a:r>
            <a:br>
              <a:rPr lang="en-IN" sz="2000" dirty="0"/>
            </a:br>
            <a:r>
              <a:rPr lang="en-IN" sz="2000" dirty="0"/>
              <a:t>with fertilizer and irrigation use and negatively </a:t>
            </a:r>
            <a:br>
              <a:rPr lang="en-IN" sz="2000" dirty="0"/>
            </a:br>
            <a:r>
              <a:rPr lang="en-IN" sz="2000" dirty="0"/>
              <a:t>with the densities of population and agricultural </a:t>
            </a:r>
            <a:br>
              <a:rPr lang="en-IN" sz="2000" dirty="0"/>
            </a:br>
            <a:r>
              <a:rPr lang="en-IN" sz="2000" dirty="0"/>
              <a:t>workers.  The significant explanatory variables in the </a:t>
            </a:r>
            <a:br>
              <a:rPr lang="en-IN" sz="2000" dirty="0"/>
            </a:br>
            <a:r>
              <a:rPr lang="en-IN" sz="2000" dirty="0"/>
              <a:t>regressions explain 61 percent of land </a:t>
            </a:r>
            <a:br>
              <a:rPr lang="en-IN" sz="2000" dirty="0"/>
            </a:br>
            <a:r>
              <a:rPr lang="en-IN" sz="2000" dirty="0"/>
              <a:t>productivity, 57 percent of labour productivity, </a:t>
            </a:r>
            <a:br>
              <a:rPr lang="en-IN" sz="2000" dirty="0"/>
            </a:br>
            <a:r>
              <a:rPr lang="en-IN" sz="2000" dirty="0"/>
              <a:t>and 42 percent of aggregate productivity.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2"/>
            <a:ext cx="6353967" cy="882474"/>
          </a:xfrm>
        </p:spPr>
        <p:txBody>
          <a:bodyPr anchor="b">
            <a:normAutofit/>
          </a:bodyPr>
          <a:lstStyle/>
          <a:p>
            <a:pPr algn="l"/>
            <a:r>
              <a:rPr lang="en-IN" dirty="0"/>
              <a:t>MAJOR CHALLENGES</a:t>
            </a:r>
            <a:endParaRPr lang="en-IN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2295601"/>
            <a:ext cx="6224260" cy="1493862"/>
          </a:xfrm>
        </p:spPr>
        <p:txBody>
          <a:bodyPr anchor="t">
            <a:noAutofit/>
          </a:bodyPr>
          <a:lstStyle/>
          <a:p>
            <a:pPr marL="400050" lvl="0" indent="-400050">
              <a:buAutoNum type="romanUcPeriod"/>
            </a:pPr>
            <a:r>
              <a:rPr lang="en-IN" sz="2000" dirty="0"/>
              <a:t>I. Production Planning and Remunerative </a:t>
            </a:r>
            <a:br>
              <a:rPr lang="en-IN" sz="2000" dirty="0"/>
            </a:br>
            <a:r>
              <a:rPr lang="en-IN" sz="2000" dirty="0"/>
              <a:t>Marketing A. Restructuring and Retooling State </a:t>
            </a:r>
            <a:br>
              <a:rPr lang="en-IN" sz="2000" dirty="0"/>
            </a:br>
            <a:r>
              <a:rPr lang="en-IN" sz="2000" dirty="0"/>
              <a:t>Land Use Board B. State Level Grid of </a:t>
            </a:r>
            <a:br>
              <a:rPr lang="en-IN" sz="2000" dirty="0"/>
            </a:br>
            <a:r>
              <a:rPr lang="en-IN" sz="2000" dirty="0"/>
              <a:t>Community Food Banks C. Livestock and </a:t>
            </a:r>
            <a:br>
              <a:rPr lang="en-IN" sz="2000" dirty="0"/>
            </a:br>
            <a:r>
              <a:rPr lang="en-IN" sz="2000" dirty="0"/>
              <a:t>Livelihoods  </a:t>
            </a:r>
          </a:p>
          <a:p>
            <a:pPr marL="400050" lvl="0" indent="-400050">
              <a:buAutoNum type="romanUcPeriod"/>
            </a:pPr>
            <a:r>
              <a:rPr lang="en-IN" sz="2000" dirty="0"/>
              <a:t>II. Achieving Productivity, Quality </a:t>
            </a:r>
            <a:br>
              <a:rPr lang="en-IN" sz="2000" dirty="0"/>
            </a:br>
            <a:r>
              <a:rPr lang="en-IN" sz="2000" dirty="0"/>
              <a:t>and Income Revolutions in Farming. A. </a:t>
            </a:r>
            <a:br>
              <a:rPr lang="en-IN" sz="2000" dirty="0"/>
            </a:br>
            <a:r>
              <a:rPr lang="en-IN" sz="2000" dirty="0"/>
              <a:t>Inter-Agency Action Council for Rural </a:t>
            </a:r>
            <a:br>
              <a:rPr lang="en-IN" sz="2000" dirty="0"/>
            </a:br>
            <a:r>
              <a:rPr lang="en-IN" sz="2000" dirty="0"/>
              <a:t>Technologies. B. Integrated Mission for Farmers </a:t>
            </a:r>
            <a:br>
              <a:rPr lang="en-IN" sz="2000" dirty="0"/>
            </a:br>
            <a:r>
              <a:rPr lang="en-IN" sz="2000" dirty="0"/>
              <a:t>Well-being.  </a:t>
            </a:r>
          </a:p>
          <a:p>
            <a:pPr marL="400050" lvl="0" indent="-400050">
              <a:buAutoNum type="romanUcPeriod"/>
            </a:pPr>
            <a:br>
              <a:rPr lang="en-IN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8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2"/>
            <a:ext cx="6353967" cy="882474"/>
          </a:xfrm>
        </p:spPr>
        <p:txBody>
          <a:bodyPr anchor="b">
            <a:normAutofit/>
          </a:bodyPr>
          <a:lstStyle/>
          <a:p>
            <a:pPr algn="l"/>
            <a:r>
              <a:rPr lang="en-IN" dirty="0"/>
              <a:t>MAJOR CHALLENGES</a:t>
            </a:r>
            <a:endParaRPr lang="en-IN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8077" y="2720474"/>
            <a:ext cx="6224260" cy="1493862"/>
          </a:xfrm>
        </p:spPr>
        <p:txBody>
          <a:bodyPr anchor="t">
            <a:noAutofit/>
          </a:bodyPr>
          <a:lstStyle/>
          <a:p>
            <a:r>
              <a:rPr lang="en-IN" sz="2000" dirty="0"/>
              <a:t>III. Generating more Jobs and Sustainable Livelihoods in Rural Areas.</a:t>
            </a:r>
          </a:p>
          <a:p>
            <a:r>
              <a:rPr lang="en-IN" sz="2000" dirty="0"/>
              <a:t>IV. Agro - Aqua Farms along the Coastal Areas.</a:t>
            </a:r>
          </a:p>
          <a:p>
            <a:r>
              <a:rPr lang="en-IN" sz="2000" dirty="0"/>
              <a:t>V.  Increasing Agricultural Exports</a:t>
            </a:r>
          </a:p>
          <a:p>
            <a:pPr marL="400050" lvl="0" indent="-400050">
              <a:buAutoNum type="romanUcPeriod"/>
            </a:pPr>
            <a:br>
              <a:rPr lang="en-IN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1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544004"/>
            <a:ext cx="6353967" cy="88247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IN" dirty="0"/>
              <a:t>Key Issues and Challenges </a:t>
            </a:r>
            <a:br>
              <a:rPr lang="en-IN" dirty="0"/>
            </a:br>
            <a:r>
              <a:rPr lang="en-IN" dirty="0"/>
              <a:t>Slow down in agricultural GDP</a:t>
            </a:r>
            <a:endParaRPr lang="en-IN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2591" y="3327014"/>
            <a:ext cx="6224260" cy="1493862"/>
          </a:xfrm>
        </p:spPr>
        <p:txBody>
          <a:bodyPr anchor="t">
            <a:noAutofit/>
          </a:bodyPr>
          <a:lstStyle/>
          <a:p>
            <a:pPr marL="400050" lvl="0" indent="-400050">
              <a:buAutoNum type="romanUcPeriod"/>
            </a:pPr>
            <a:r>
              <a:rPr lang="en-IN" sz="2000" dirty="0"/>
              <a:t>1. From 1980-90  was 3.5 is less than in 1990-2000 </a:t>
            </a:r>
          </a:p>
          <a:p>
            <a:pPr marL="400050" lvl="0" indent="-400050">
              <a:buAutoNum type="romanUcPeriod"/>
            </a:pPr>
            <a:r>
              <a:rPr lang="en-IN" sz="2000" dirty="0"/>
              <a:t> 2.  Poorest state growth is less than 1 </a:t>
            </a:r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2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544004"/>
            <a:ext cx="6353967" cy="88247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IN" dirty="0"/>
              <a:t>Key Issues and Challenges </a:t>
            </a:r>
            <a:br>
              <a:rPr lang="en-IN" dirty="0"/>
            </a:br>
            <a:r>
              <a:rPr lang="en-IN" dirty="0"/>
              <a:t>Slow down in agricultural GDP</a:t>
            </a:r>
            <a:endParaRPr lang="en-IN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3528" y="2643664"/>
            <a:ext cx="6224260" cy="1493862"/>
          </a:xfrm>
        </p:spPr>
        <p:txBody>
          <a:bodyPr anchor="t">
            <a:noAutofit/>
          </a:bodyPr>
          <a:lstStyle/>
          <a:p>
            <a:pPr marL="400050" lvl="0" indent="-400050">
              <a:buAutoNum type="romanUcPeriod"/>
            </a:pPr>
            <a:r>
              <a:rPr lang="en-IN" sz="2000" dirty="0"/>
              <a:t>3. lead to  widening rural-urban income gaps Low agriculture </a:t>
            </a:r>
            <a:br>
              <a:rPr lang="en-IN" sz="2000" dirty="0"/>
            </a:br>
            <a:r>
              <a:rPr lang="en-IN" sz="2000" dirty="0"/>
              <a:t>productivity </a:t>
            </a:r>
          </a:p>
          <a:p>
            <a:pPr marL="400050" lvl="0" indent="-400050">
              <a:buAutoNum type="romanUcPeriod"/>
            </a:pPr>
            <a:r>
              <a:rPr lang="en-IN" sz="2000" dirty="0"/>
              <a:t>4. Crop yield are low relatively  to other countries Increasing natural resources  degradation </a:t>
            </a:r>
          </a:p>
          <a:p>
            <a:pPr marL="400050" lvl="0" indent="-400050">
              <a:buAutoNum type="romanUcPeriod"/>
            </a:pPr>
            <a:r>
              <a:rPr lang="en-IN" sz="2000" dirty="0"/>
              <a:t>5. soil erosion, salinity,  alkalinity, declining ground water levels  partly due to fertilizer, pesticide</a:t>
            </a:r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2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544004"/>
            <a:ext cx="6353967" cy="88247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IN" dirty="0"/>
              <a:t>Key Issues and Challenges </a:t>
            </a:r>
            <a:br>
              <a:rPr lang="en-IN" dirty="0"/>
            </a:br>
            <a:r>
              <a:rPr lang="en-IN" dirty="0"/>
              <a:t>Slow down in agricultural GDP</a:t>
            </a:r>
            <a:endParaRPr lang="en-IN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2573476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How to change farm production </a:t>
            </a:r>
          </a:p>
          <a:p>
            <a:pPr lvl="0"/>
            <a:r>
              <a:rPr lang="en-IN" sz="2000" dirty="0"/>
              <a:t>Increase farm income </a:t>
            </a:r>
          </a:p>
          <a:p>
            <a:pPr lvl="0"/>
            <a:r>
              <a:rPr lang="en-IN" sz="2000" dirty="0"/>
              <a:t>-Increase productivity </a:t>
            </a:r>
          </a:p>
          <a:p>
            <a:pPr lvl="0"/>
            <a:r>
              <a:rPr lang="en-IN" sz="2000" dirty="0"/>
              <a:t>-Increase farm size </a:t>
            </a:r>
          </a:p>
          <a:p>
            <a:pPr lvl="0"/>
            <a:r>
              <a:rPr lang="en-IN" sz="2000" dirty="0"/>
              <a:t>-Allied activities </a:t>
            </a:r>
          </a:p>
          <a:p>
            <a:pPr lvl="0"/>
            <a:r>
              <a:rPr lang="en-IN" sz="2000" dirty="0"/>
              <a:t>-use of high yielding </a:t>
            </a:r>
            <a:r>
              <a:rPr lang="en-IN" sz="2000" dirty="0" err="1"/>
              <a:t>varities</a:t>
            </a:r>
            <a:r>
              <a:rPr lang="en-IN" sz="2000" dirty="0"/>
              <a:t> </a:t>
            </a:r>
          </a:p>
          <a:p>
            <a:pPr lvl="0"/>
            <a:r>
              <a:rPr lang="en-IN" sz="2000" dirty="0"/>
              <a:t>Decrease costs in farm</a:t>
            </a:r>
          </a:p>
          <a:p>
            <a:pPr marL="400050" lvl="0" indent="-400050">
              <a:buAutoNum type="romanUcPeriod"/>
            </a:pPr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9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77DD-0F53-4E16-AB06-AE8872FF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544004"/>
            <a:ext cx="6353967" cy="88247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IN" dirty="0"/>
              <a:t>Key Issues and Challenges </a:t>
            </a:r>
            <a:br>
              <a:rPr lang="en-IN" dirty="0"/>
            </a:br>
            <a:r>
              <a:rPr lang="en-IN" dirty="0"/>
              <a:t>Slow down in agricultural GDP</a:t>
            </a:r>
            <a:endParaRPr lang="en-IN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F0E60-C233-4577-8643-E2BA21419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2931" y="2573476"/>
            <a:ext cx="6224260" cy="1493862"/>
          </a:xfrm>
        </p:spPr>
        <p:txBody>
          <a:bodyPr anchor="t">
            <a:noAutofit/>
          </a:bodyPr>
          <a:lstStyle/>
          <a:p>
            <a:pPr lvl="0"/>
            <a:r>
              <a:rPr lang="en-IN" sz="2000" dirty="0"/>
              <a:t>Challenges of agriculture market </a:t>
            </a:r>
          </a:p>
          <a:p>
            <a:pPr lvl="0"/>
            <a:r>
              <a:rPr lang="en-IN" sz="2000" dirty="0"/>
              <a:t>Increase demand </a:t>
            </a:r>
          </a:p>
          <a:p>
            <a:pPr lvl="0"/>
            <a:r>
              <a:rPr lang="en-IN" sz="2000" dirty="0"/>
              <a:t>-food </a:t>
            </a:r>
          </a:p>
          <a:p>
            <a:pPr lvl="0"/>
            <a:r>
              <a:rPr lang="en-IN" sz="2000" dirty="0"/>
              <a:t>-biofuel </a:t>
            </a:r>
          </a:p>
          <a:p>
            <a:pPr lvl="0"/>
            <a:r>
              <a:rPr lang="en-IN" sz="2000" dirty="0"/>
              <a:t>-other non-food usage </a:t>
            </a:r>
          </a:p>
          <a:p>
            <a:pPr lvl="0"/>
            <a:r>
              <a:rPr lang="en-IN" sz="2000" dirty="0"/>
              <a:t>Increased prices </a:t>
            </a:r>
          </a:p>
          <a:p>
            <a:pPr lvl="0"/>
            <a:r>
              <a:rPr lang="en-IN" sz="2000" dirty="0"/>
              <a:t>-ecological products </a:t>
            </a:r>
          </a:p>
          <a:p>
            <a:pPr lvl="0"/>
            <a:r>
              <a:rPr lang="en-IN" sz="2000" dirty="0"/>
              <a:t>New products</a:t>
            </a:r>
          </a:p>
          <a:p>
            <a:pPr marL="400050" lvl="0" indent="-400050">
              <a:buAutoNum type="romanUcPeriod"/>
            </a:pPr>
            <a:br>
              <a:rPr lang="en-IN" sz="2000" dirty="0"/>
            </a:br>
            <a:endParaRPr lang="en-IN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430</Words>
  <Application>Microsoft Office PowerPoint</Application>
  <PresentationFormat>Widescreen</PresentationFormat>
  <Paragraphs>121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Tw Cen MT</vt:lpstr>
      <vt:lpstr>Tw Cen MT Condensed</vt:lpstr>
      <vt:lpstr>Wingdings 3</vt:lpstr>
      <vt:lpstr>Integral</vt:lpstr>
      <vt:lpstr>UNIT – 2</vt:lpstr>
      <vt:lpstr>Introduction</vt:lpstr>
      <vt:lpstr>Introduction</vt:lpstr>
      <vt:lpstr>MAJOR CHALLENGES</vt:lpstr>
      <vt:lpstr>MAJOR CHALLENGES</vt:lpstr>
      <vt:lpstr>Key Issues and Challenges  Slow down in agricultural GDP</vt:lpstr>
      <vt:lpstr>Key Issues and Challenges  Slow down in agricultural GDP</vt:lpstr>
      <vt:lpstr>Key Issues and Challenges  Slow down in agricultural GDP</vt:lpstr>
      <vt:lpstr>Key Issues and Challenges  Slow down in agricultural GDP</vt:lpstr>
      <vt:lpstr>Key Issues and Challenges  Slow down in agricultural GDP</vt:lpstr>
      <vt:lpstr>Key Issues and Challenges  Slow down in agricultural GDP</vt:lpstr>
      <vt:lpstr>Integrated Farm Management</vt:lpstr>
      <vt:lpstr>Key principles of Integrated Farm Management </vt:lpstr>
      <vt:lpstr>Advantages of integrated farm management</vt:lpstr>
      <vt:lpstr>Advantages of integrated farm management</vt:lpstr>
      <vt:lpstr>Advantages of integrated farm management</vt:lpstr>
      <vt:lpstr>INNOVATION IN AGRICULTURAL LENDING BY BANKS FARM CREDIT</vt:lpstr>
      <vt:lpstr>INNOVATION IN AGRICULTURAL LENDING BY BANKS FARM CREDIT</vt:lpstr>
      <vt:lpstr>INNOVATION IN AGRICULTURAL LENDING BY BANKS FARM CREDIT</vt:lpstr>
      <vt:lpstr>FUTURE TRENDS </vt:lpstr>
      <vt:lpstr>FUTURE TRENDS </vt:lpstr>
      <vt:lpstr>FUTURE TRENDS </vt:lpstr>
      <vt:lpstr>FUTURE TRENDS </vt:lpstr>
      <vt:lpstr>FUTURE TRENDS </vt:lpstr>
      <vt:lpstr>FUTURE TRENDS </vt:lpstr>
      <vt:lpstr>FUTURE TRENDS </vt:lpstr>
      <vt:lpstr>FUTURE TRENDS </vt:lpstr>
      <vt:lpstr>FUTURE TRENDS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– 2</dc:title>
  <dc:creator>ELCOT</dc:creator>
  <cp:lastModifiedBy>ELCOT</cp:lastModifiedBy>
  <cp:revision>4</cp:revision>
  <dcterms:created xsi:type="dcterms:W3CDTF">2020-12-05T14:15:15Z</dcterms:created>
  <dcterms:modified xsi:type="dcterms:W3CDTF">2020-12-05T14:44:23Z</dcterms:modified>
</cp:coreProperties>
</file>